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72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3" r:id="rId14"/>
    <p:sldId id="267" r:id="rId15"/>
    <p:sldId id="268" r:id="rId16"/>
    <p:sldId id="269" r:id="rId17"/>
    <p:sldId id="271" r:id="rId18"/>
  </p:sldIdLst>
  <p:sldSz cx="16273463" cy="10153650"/>
  <p:notesSz cx="6858000" cy="9144000"/>
  <p:embeddedFontLst>
    <p:embeddedFont>
      <p:font typeface="Tahoma" pitchFamily="34" charset="0"/>
      <p:regular r:id="rId20"/>
      <p:bold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98">
          <p15:clr>
            <a:srgbClr val="000000"/>
          </p15:clr>
        </p15:guide>
        <p15:guide id="2" pos="5126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-1002" y="-108"/>
      </p:cViewPr>
      <p:guideLst>
        <p:guide orient="horz" pos="3198"/>
        <p:guide pos="51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79193197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876241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692085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324655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598521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783672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226954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5985795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98117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566981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Shape 144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988852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7584813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880642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880642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20089582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32124780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29718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682625" y="685800"/>
            <a:ext cx="549275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xmlns="" val="159034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1220510" y="3154213"/>
            <a:ext cx="13832444" cy="2176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2441020" y="5753735"/>
            <a:ext cx="11391424" cy="2594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R="0" lvl="0" algn="ctr" rtl="0">
              <a:spcBef>
                <a:spcPts val="1060"/>
              </a:spcBef>
              <a:spcAft>
                <a:spcPts val="0"/>
              </a:spcAft>
              <a:buClr>
                <a:srgbClr val="888888"/>
              </a:buClr>
              <a:buSzPts val="5300"/>
              <a:buFont typeface="Arial"/>
              <a:buNone/>
              <a:defRPr sz="5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920"/>
              </a:spcBef>
              <a:spcAft>
                <a:spcPts val="0"/>
              </a:spcAft>
              <a:buClr>
                <a:srgbClr val="888888"/>
              </a:buClr>
              <a:buSzPts val="4600"/>
              <a:buFont typeface="Arial"/>
              <a:buNone/>
              <a:defRPr sz="4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None/>
              <a:defRPr sz="3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None/>
              <a:defRPr sz="3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None/>
              <a:defRPr sz="3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None/>
              <a:defRPr sz="3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None/>
              <a:defRPr sz="3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None/>
              <a:defRPr sz="3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814387" y="406400"/>
            <a:ext cx="14644687" cy="16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814387" y="2368550"/>
            <a:ext cx="14644687" cy="670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565150" algn="l" rtl="0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207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Char char="–"/>
              <a:defRPr sz="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»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 rot="5400000">
            <a:off x="9297272" y="2907606"/>
            <a:ext cx="8663508" cy="3661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 rot="5400000">
            <a:off x="1838601" y="-618311"/>
            <a:ext cx="8663508" cy="1071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565150" algn="l" rtl="0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207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Char char="–"/>
              <a:defRPr sz="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»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814387" y="406400"/>
            <a:ext cx="14644687" cy="16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 rot="5400000">
            <a:off x="4786312" y="-1603375"/>
            <a:ext cx="6700837" cy="1464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565150" algn="l" rtl="0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207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Char char="–"/>
              <a:defRPr sz="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»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3189713" y="7107555"/>
            <a:ext cx="9764078" cy="839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>
            <a:spLocks noGrp="1"/>
          </p:cNvSpPr>
          <p:nvPr>
            <p:ph type="pic" idx="2"/>
          </p:nvPr>
        </p:nvSpPr>
        <p:spPr>
          <a:xfrm>
            <a:off x="3189713" y="907247"/>
            <a:ext cx="9764078" cy="6092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R="0" lvl="0" algn="l" rtl="0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None/>
              <a:defRPr sz="5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None/>
              <a:defRPr sz="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3189713" y="7946642"/>
            <a:ext cx="9764078" cy="1191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22860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813674" y="404265"/>
            <a:ext cx="5353857" cy="172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1"/>
          </p:nvPr>
        </p:nvSpPr>
        <p:spPr>
          <a:xfrm>
            <a:off x="6362472" y="404266"/>
            <a:ext cx="9097318" cy="8665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565150" algn="l" rtl="0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207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Char char="–"/>
              <a:defRPr sz="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»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2"/>
          </p:nvPr>
        </p:nvSpPr>
        <p:spPr>
          <a:xfrm>
            <a:off x="813674" y="2124746"/>
            <a:ext cx="5353857" cy="6945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228600" algn="l" rtl="0">
              <a:spcBef>
                <a:spcPts val="46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  <a:defRPr sz="1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814387" y="406400"/>
            <a:ext cx="14644687" cy="16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14387" y="406400"/>
            <a:ext cx="14644687" cy="16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813673" y="2272820"/>
            <a:ext cx="7190272" cy="94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b" anchorCtr="0"/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13673" y="3220023"/>
            <a:ext cx="7190272" cy="58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»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3"/>
          </p:nvPr>
        </p:nvSpPr>
        <p:spPr>
          <a:xfrm>
            <a:off x="8266694" y="2272820"/>
            <a:ext cx="7193097" cy="947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b" anchorCtr="0"/>
          <a:lstStyle>
            <a:lvl1pPr marL="457200" marR="0" lvl="0" indent="-228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4"/>
          </p:nvPr>
        </p:nvSpPr>
        <p:spPr>
          <a:xfrm>
            <a:off x="8266694" y="3220023"/>
            <a:ext cx="7193097" cy="58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»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14387" y="406400"/>
            <a:ext cx="14644687" cy="16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813673" y="2369186"/>
            <a:ext cx="7187446" cy="6700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5207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Char char="•"/>
              <a:defRPr sz="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»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8272344" y="2369186"/>
            <a:ext cx="7187446" cy="6700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5207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Char char="•"/>
              <a:defRPr sz="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–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–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»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191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>
            <a:off x="1285491" y="6524661"/>
            <a:ext cx="13832444" cy="2016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1285491" y="4303551"/>
            <a:ext cx="13832444" cy="2221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b" anchorCtr="0"/>
          <a:lstStyle>
            <a:lvl1pPr marL="457200" marR="0" lvl="0" indent="-228600" algn="l" rtl="0">
              <a:spcBef>
                <a:spcPts val="660"/>
              </a:spcBef>
              <a:spcAft>
                <a:spcPts val="0"/>
              </a:spcAft>
              <a:buClr>
                <a:srgbClr val="888888"/>
              </a:buClr>
              <a:buSzPts val="3300"/>
              <a:buFont typeface="Arial"/>
              <a:buNone/>
              <a:defRPr sz="3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rgbClr val="888888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520"/>
              </a:spcBef>
              <a:spcAft>
                <a:spcPts val="0"/>
              </a:spcAft>
              <a:buClr>
                <a:srgbClr val="888888"/>
              </a:buClr>
              <a:buSzPts val="2600"/>
              <a:buFont typeface="Arial"/>
              <a:buNone/>
              <a:defRPr sz="2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460"/>
              </a:spcBef>
              <a:spcAft>
                <a:spcPts val="0"/>
              </a:spcAft>
              <a:buClr>
                <a:srgbClr val="888888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14387" y="406400"/>
            <a:ext cx="14644687" cy="169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7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14387" y="2368550"/>
            <a:ext cx="14644687" cy="6700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/>
          <a:lstStyle>
            <a:lvl1pPr marL="457200" marR="0" lvl="0" indent="-565150" algn="l" rtl="0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Arial"/>
              <a:buChar char="•"/>
              <a:defRPr sz="5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20700" algn="l" rtl="0">
              <a:spcBef>
                <a:spcPts val="920"/>
              </a:spcBef>
              <a:spcAft>
                <a:spcPts val="0"/>
              </a:spcAft>
              <a:buClr>
                <a:schemeClr val="dk1"/>
              </a:buClr>
              <a:buSzPts val="4600"/>
              <a:buFont typeface="Arial"/>
              <a:buChar char="–"/>
              <a:defRPr sz="4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–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»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38150" algn="l" rtl="0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814387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5559425" y="9410700"/>
            <a:ext cx="51546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11663362" y="9410700"/>
            <a:ext cx="3795712" cy="54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hape 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1437" y="-53975"/>
            <a:ext cx="16344900" cy="1020762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Shape 85"/>
          <p:cNvSpPr txBox="1"/>
          <p:nvPr/>
        </p:nvSpPr>
        <p:spPr>
          <a:xfrm>
            <a:off x="1655762" y="2076450"/>
            <a:ext cx="13033374" cy="43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Tahoma"/>
              <a:buNone/>
            </a:pPr>
            <a:r>
              <a:rPr lang="en-US" sz="7200" b="1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GESTÃO DA QUALIDADE 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/>
            </a:r>
            <a:br>
              <a:rPr lang="en-US" sz="18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en-US" sz="44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Aline </a:t>
            </a:r>
            <a:r>
              <a:rPr lang="en-US" sz="44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Morais</a:t>
            </a:r>
            <a:r>
              <a:rPr lang="en-US" sz="44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da Rosa</a:t>
            </a:r>
            <a:endParaRPr sz="4400" b="0" i="0" u="none" strike="noStrike" cap="none" dirty="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-US" sz="40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Bióloga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lang="en-US" sz="32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Gestão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da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Controle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de Hemocomponentes do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Serviço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Hemoterapia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do Hospital de </a:t>
            </a:r>
            <a:r>
              <a:rPr lang="en-US" sz="3200" b="0" i="0" u="none" strike="noStrike" cap="none" dirty="0" err="1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Clínicas</a:t>
            </a:r>
            <a:r>
              <a:rPr lang="en-US" sz="3200" b="0" i="0" u="none" strike="noStrike" cap="none" dirty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de Porto </a:t>
            </a:r>
            <a:r>
              <a:rPr lang="en-US" sz="3200" b="0" i="0" u="none" strike="noStrike" cap="none" dirty="0" smtClean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Alegre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Tahoma"/>
              <a:buNone/>
            </a:pPr>
            <a:r>
              <a:rPr lang="en-US" sz="3200" b="0" i="0" u="none" strike="noStrike" cap="none" dirty="0" smtClean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Abril/2019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Shape 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1587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Shape 91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 strike="noStrike" cap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 strike="noStrike" cap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EVOLUÇÃO DA HEMOTERAPIA</a:t>
            </a:r>
            <a:endParaRPr/>
          </a:p>
        </p:txBody>
      </p:sp>
      <p:sp>
        <p:nvSpPr>
          <p:cNvPr id="92" name="Shape 92"/>
          <p:cNvSpPr txBox="1"/>
          <p:nvPr/>
        </p:nvSpPr>
        <p:spPr>
          <a:xfrm>
            <a:off x="936625" y="3205162"/>
            <a:ext cx="13896976" cy="3830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1" i="0" u="none" strike="noStrike" cap="none" dirty="0">
              <a:solidFill>
                <a:srgbClr val="00B05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</a:pPr>
            <a:endParaRPr sz="2300" b="1" i="0" u="none" strike="noStrike" cap="none" dirty="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Descrição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grupos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sanguineos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strike="noStrike" cap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Desenvolvimento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produção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soluções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anticoagulantes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Melhoramento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técnicas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conservação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armazenamento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sangue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Introdução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sistemas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Gestão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International Organization for Standardization – ISO;</a:t>
            </a:r>
            <a:endParaRPr dirty="0"/>
          </a:p>
          <a:p>
            <a:pPr lvl="1" indent="-177800"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Programas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strike="noStrike" cap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Acreditação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         GESTÃO DA QUALIDADE      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 dirty="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5943599" y="6162261"/>
            <a:ext cx="894523" cy="3852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hape 9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39687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OBRIGATORIEDADE</a:t>
            </a:r>
            <a:endParaRPr/>
          </a:p>
        </p:txBody>
      </p:sp>
      <p:sp>
        <p:nvSpPr>
          <p:cNvPr id="99" name="Shape 99"/>
          <p:cNvSpPr txBox="1"/>
          <p:nvPr/>
        </p:nvSpPr>
        <p:spPr>
          <a:xfrm>
            <a:off x="-25811" y="2236787"/>
            <a:ext cx="15451341" cy="1102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numCol="2" anchor="t" anchorCtr="0">
            <a:noAutofit/>
          </a:bodyPr>
          <a:lstStyle/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RESOLUÇÃO - RDC N° 34, DE 11 DE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JUNHO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 2014</a:t>
            </a:r>
            <a:endParaRPr dirty="0"/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strike="noStrike" cap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PORTARIA DE CONSOLIDAÇÃO N° 5, DE </a:t>
            </a:r>
            <a:r>
              <a:rPr lang="en-US" sz="2800" b="0" i="0" u="none" strike="noStrike" cap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  28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 SETEMBRO DE 2017 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strike="noStrike" cap="none" dirty="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100" name="Shape 1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20037" y="3667125"/>
            <a:ext cx="7948612" cy="6373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Shape 10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6262" y="3667125"/>
            <a:ext cx="7065962" cy="63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hape 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1587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 dirty="0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 dirty="0" smtClean="0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CONCEIOS E OBJETIVOS </a:t>
            </a:r>
            <a:endParaRPr dirty="0"/>
          </a:p>
        </p:txBody>
      </p:sp>
      <p:sp>
        <p:nvSpPr>
          <p:cNvPr id="108" name="Shape 108"/>
          <p:cNvSpPr txBox="1"/>
          <p:nvPr/>
        </p:nvSpPr>
        <p:spPr>
          <a:xfrm>
            <a:off x="1416525" y="1981200"/>
            <a:ext cx="13417200" cy="3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</a:pPr>
            <a:endParaRPr sz="2300" b="1" i="0" u="none" dirty="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r>
              <a:rPr lang="en-US" sz="28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RDC 34: </a:t>
            </a:r>
            <a:r>
              <a:rPr lang="en-US" sz="2800" b="1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Gestão</a:t>
            </a:r>
            <a:r>
              <a:rPr lang="en-US" sz="28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 </a:t>
            </a:r>
            <a:r>
              <a:rPr lang="en-US" sz="2800" b="1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2800" b="1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conjunto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procedimentos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adotados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com o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objetivo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garantir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que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processos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produtos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estejam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dentro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padrões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exigidos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para que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possam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atingir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fins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propostos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gestão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busca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constantemente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através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análise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processos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realizados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resultados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obtidos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oferecer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excelência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seus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produtos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serviços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oferecidos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Tahoma"/>
              <a:buNone/>
            </a:pPr>
            <a:r>
              <a:rPr lang="en-US" sz="2800" b="0" i="0" u="none" dirty="0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dirty="0"/>
          </a:p>
        </p:txBody>
      </p:sp>
      <p:pic>
        <p:nvPicPr>
          <p:cNvPr id="109" name="Shape 1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198350" y="6115050"/>
            <a:ext cx="3930650" cy="393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Shape 110"/>
          <p:cNvSpPr txBox="1"/>
          <p:nvPr/>
        </p:nvSpPr>
        <p:spPr>
          <a:xfrm>
            <a:off x="1484525" y="6595925"/>
            <a:ext cx="98136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r>
              <a:rPr lang="en-US" sz="2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É importante ressaltar que a qualidade não depende de um indivíduo, mas é o reflexo do trabalho de toda a equipe!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None/>
            </a:pPr>
            <a:r>
              <a:rPr lang="en-US" sz="2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Shape 1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1587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Shape 107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 dirty="0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dirty="0" smtClean="0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PRINCÍPIOS DE GESTÃO DE QUALIDADE</a:t>
            </a:r>
            <a:r>
              <a:rPr lang="en-US" sz="4000" b="1" i="0" u="none" dirty="0" smtClean="0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dirty="0"/>
          </a:p>
        </p:txBody>
      </p:sp>
      <p:sp>
        <p:nvSpPr>
          <p:cNvPr id="108" name="Shape 108"/>
          <p:cNvSpPr txBox="1"/>
          <p:nvPr/>
        </p:nvSpPr>
        <p:spPr>
          <a:xfrm>
            <a:off x="1416525" y="1981200"/>
            <a:ext cx="13417200" cy="35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Calibri"/>
              <a:buNone/>
            </a:pPr>
            <a:endParaRPr sz="2300" b="1" i="0" u="none" dirty="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0" name="Shape 110"/>
          <p:cNvSpPr txBox="1"/>
          <p:nvPr/>
        </p:nvSpPr>
        <p:spPr>
          <a:xfrm>
            <a:off x="947811" y="2938327"/>
            <a:ext cx="6622287" cy="346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lang="pt-BR" sz="2800" dirty="0" smtClean="0">
              <a:solidFill>
                <a:schemeClr val="tx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Foco no cliente;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Liderança;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Envolvimento de pessoas;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Abordagem por processos;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Abordagem sistemática de gestão;</a:t>
            </a: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r>
              <a:rPr lang="pt-BR" sz="2800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Melhoria contínua;</a:t>
            </a:r>
          </a:p>
          <a:p>
            <a: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lang="pt-BR" sz="2800" dirty="0" smtClean="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lvl="0" indent="-4572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Wingdings" panose="05000000000000000000" pitchFamily="2" charset="2"/>
              <a:buChar char="Ø"/>
            </a:pPr>
            <a:endParaRPr sz="2800" dirty="0">
              <a:solidFill>
                <a:srgbClr val="7F7F7F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373" y="3140766"/>
            <a:ext cx="8579620" cy="674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089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Shape 1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1587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Shape 116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ATIVIDADES DESENVOLVIDAS</a:t>
            </a:r>
            <a:endParaRPr/>
          </a:p>
        </p:txBody>
      </p:sp>
      <p:sp>
        <p:nvSpPr>
          <p:cNvPr id="117" name="Shape 117"/>
          <p:cNvSpPr txBox="1"/>
          <p:nvPr/>
        </p:nvSpPr>
        <p:spPr>
          <a:xfrm>
            <a:off x="936625" y="3205162"/>
            <a:ext cx="13896976" cy="4892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Descrição dos Procedimentos Operacionais Padrão (POP’s);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Treinamento e Qualificação da equipe;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Gestão de Equipamentos: Qualificações de equipamentos, calibração, manutenções preventivas e corretivas;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Padronização e Validação dos Procedimentos realizados;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Controle dos insumos envolvidos no processo (validade e condições de armazenamento);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Registros e Rastreabilidade;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Registrar e avaliar erros e Não Conformidades;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Planejamentos e implementações de ações corretivas e preventivas;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Avaliação do resultado final (indicadores e controles de qualidade).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Shape 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73462" cy="101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Shape 123"/>
          <p:cNvSpPr txBox="1"/>
          <p:nvPr/>
        </p:nvSpPr>
        <p:spPr>
          <a:xfrm>
            <a:off x="1800225" y="4206875"/>
            <a:ext cx="12431713" cy="123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Gestão da Qualidade na Agência Transfusional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1" i="0" u="none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hape 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1587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ORGANIZAÇÃO </a:t>
            </a: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558937" y="1981200"/>
            <a:ext cx="7034558" cy="582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latin typeface="Tahoma"/>
                <a:ea typeface="Tahoma"/>
                <a:cs typeface="Tahoma"/>
                <a:sym typeface="Tahoma"/>
              </a:rPr>
              <a:t>Montar</a:t>
            </a:r>
            <a:r>
              <a:rPr lang="en-US" sz="2800" b="0" i="0" u="none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latin typeface="Tahoma"/>
                <a:ea typeface="Tahoma"/>
                <a:cs typeface="Tahoma"/>
                <a:sym typeface="Tahoma"/>
              </a:rPr>
              <a:t>uma</a:t>
            </a:r>
            <a:r>
              <a:rPr lang="en-US" sz="2800" b="0" i="0" u="none" dirty="0">
                <a:latin typeface="Tahoma"/>
                <a:ea typeface="Tahoma"/>
                <a:cs typeface="Tahoma"/>
                <a:sym typeface="Tahoma"/>
              </a:rPr>
              <a:t> pasta com </a:t>
            </a:r>
            <a:r>
              <a:rPr lang="en-US" sz="2800" b="0" i="0" u="none" dirty="0" err="1">
                <a:latin typeface="Tahoma"/>
                <a:ea typeface="Tahoma"/>
                <a:cs typeface="Tahoma"/>
                <a:sym typeface="Tahoma"/>
              </a:rPr>
              <a:t>os</a:t>
            </a:r>
            <a:r>
              <a:rPr lang="en-US" sz="2800" b="0" i="0" u="none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latin typeface="Tahoma"/>
                <a:ea typeface="Tahoma"/>
                <a:cs typeface="Tahoma"/>
                <a:sym typeface="Tahoma"/>
              </a:rPr>
              <a:t>documentos</a:t>
            </a:r>
            <a:r>
              <a:rPr lang="en-US" sz="2800" b="0" i="0" u="none" dirty="0">
                <a:latin typeface="Tahoma"/>
                <a:ea typeface="Tahoma"/>
                <a:cs typeface="Tahoma"/>
                <a:sym typeface="Tahoma"/>
              </a:rPr>
              <a:t> que </a:t>
            </a:r>
            <a:r>
              <a:rPr lang="en-US" sz="2800" b="0" i="0" u="none" dirty="0" err="1">
                <a:latin typeface="Tahoma"/>
                <a:ea typeface="Tahoma"/>
                <a:cs typeface="Tahoma"/>
                <a:sym typeface="Tahoma"/>
              </a:rPr>
              <a:t>devem</a:t>
            </a:r>
            <a:r>
              <a:rPr lang="en-US" sz="2800" b="0" i="0" u="none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latin typeface="Tahoma"/>
                <a:ea typeface="Tahoma"/>
                <a:cs typeface="Tahoma"/>
                <a:sym typeface="Tahoma"/>
              </a:rPr>
              <a:t>ser</a:t>
            </a:r>
            <a:r>
              <a:rPr lang="en-US" sz="2800" b="0" i="0" u="none" dirty="0"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latin typeface="Tahoma"/>
                <a:ea typeface="Tahoma"/>
                <a:cs typeface="Tahoma"/>
                <a:sym typeface="Tahoma"/>
              </a:rPr>
              <a:t>apresentados</a:t>
            </a:r>
            <a:r>
              <a:rPr lang="en-US" sz="2800" b="0" i="0" u="none" dirty="0">
                <a:latin typeface="Tahoma"/>
                <a:ea typeface="Tahoma"/>
                <a:cs typeface="Tahoma"/>
                <a:sym typeface="Tahoma"/>
              </a:rPr>
              <a:t> a VISA;</a:t>
            </a:r>
            <a:endParaRPr dirty="0"/>
          </a:p>
        </p:txBody>
      </p:sp>
      <p:pic>
        <p:nvPicPr>
          <p:cNvPr id="131" name="Shape 1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801" y="3348109"/>
            <a:ext cx="6565348" cy="498088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/>
          <p:nvPr/>
        </p:nvSpPr>
        <p:spPr>
          <a:xfrm>
            <a:off x="8136731" y="2938946"/>
            <a:ext cx="7487582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Sumário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com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documentos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referências</a:t>
            </a:r>
            <a:endParaRPr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146" y="3708536"/>
            <a:ext cx="6056347" cy="62749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1587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 txBox="1"/>
          <p:nvPr/>
        </p:nvSpPr>
        <p:spPr>
          <a:xfrm>
            <a:off x="936625" y="323850"/>
            <a:ext cx="12096750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DIAGNÓSTICO E ELEIÇÃO DAS PRIORIDADES</a:t>
            </a:r>
            <a:endParaRPr/>
          </a:p>
        </p:txBody>
      </p:sp>
      <p:sp>
        <p:nvSpPr>
          <p:cNvPr id="139" name="Shape 139"/>
          <p:cNvSpPr txBox="1"/>
          <p:nvPr/>
        </p:nvSpPr>
        <p:spPr>
          <a:xfrm>
            <a:off x="1605832" y="2073575"/>
            <a:ext cx="6349500" cy="5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ahoma"/>
              <a:buChar char="➢"/>
            </a:pPr>
            <a:r>
              <a:rPr lang="en-US" sz="2800" b="0" i="0" u="none">
                <a:latin typeface="Tahoma"/>
                <a:ea typeface="Tahoma"/>
                <a:cs typeface="Tahoma"/>
                <a:sym typeface="Tahoma"/>
              </a:rPr>
              <a:t>RDC 34: Roteiro de Inspeção</a:t>
            </a:r>
            <a:r>
              <a:rPr lang="en-US" sz="2800" b="0" i="0" u="none">
                <a:solidFill>
                  <a:srgbClr val="7F7F7F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/>
          </a:p>
        </p:txBody>
      </p:sp>
      <p:pic>
        <p:nvPicPr>
          <p:cNvPr id="140" name="Shape 1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52525" y="3143250"/>
            <a:ext cx="6640500" cy="4569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/>
          <p:nvPr/>
        </p:nvSpPr>
        <p:spPr>
          <a:xfrm>
            <a:off x="8442325" y="3493075"/>
            <a:ext cx="7340400" cy="396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>
                <a:latin typeface="Tahoma"/>
                <a:ea typeface="Tahoma"/>
                <a:cs typeface="Tahoma"/>
                <a:sym typeface="Tahoma"/>
              </a:rPr>
              <a:t>Levar em consideração o nível de criticidade de cada item do roteiro de inspeção;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>
                <a:latin typeface="Tahoma"/>
                <a:ea typeface="Tahoma"/>
                <a:cs typeface="Tahoma"/>
                <a:sym typeface="Tahoma"/>
              </a:rPr>
              <a:t>Revisar todos os artigos da legislação, pois o roteiro de inspeção não contempla todos os artigos, porém, todos os artigos podem ser cobrados. </a:t>
            </a:r>
            <a:endParaRPr sz="2800"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Shape 1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-107950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DOCUMENTOS </a:t>
            </a:r>
            <a:endParaRPr/>
          </a:p>
        </p:txBody>
      </p:sp>
      <p:sp>
        <p:nvSpPr>
          <p:cNvPr id="148" name="Shape 148"/>
          <p:cNvSpPr txBox="1"/>
          <p:nvPr/>
        </p:nvSpPr>
        <p:spPr>
          <a:xfrm>
            <a:off x="1415925" y="2555875"/>
            <a:ext cx="13417800" cy="57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Definir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missão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política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atribuições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responsabilidades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técnicas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administrativas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envolvidos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Elaborar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POP’s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 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Objetivo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Executores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Material,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Atividades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Bibliografia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Quem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elaborou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Data;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Disponíveis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todo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pessoal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envolvido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Revisados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anualmente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(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registro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);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Responsável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data;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Shape 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-107950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 txBox="1"/>
          <p:nvPr/>
        </p:nvSpPr>
        <p:spPr>
          <a:xfrm>
            <a:off x="503237" y="36512"/>
            <a:ext cx="12817474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QUALIFICAÇÃO, CAPACITAÇÃO E TREINAMENTO </a:t>
            </a:r>
            <a:endParaRPr/>
          </a:p>
        </p:txBody>
      </p:sp>
      <p:sp>
        <p:nvSpPr>
          <p:cNvPr id="155" name="Shape 155"/>
          <p:cNvSpPr txBox="1"/>
          <p:nvPr/>
        </p:nvSpPr>
        <p:spPr>
          <a:xfrm>
            <a:off x="1989964" y="3824480"/>
            <a:ext cx="11825219" cy="2910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Qualificação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capacitação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equipe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: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Atender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exigências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legais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para o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desempenho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suas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atividades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Treinamento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capacitação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profissionais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Educação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continuada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Boas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práticas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laboratoriais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Biossegurança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-107950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DE EQUIPAMENTOS</a:t>
            </a:r>
            <a:endParaRPr/>
          </a:p>
        </p:txBody>
      </p:sp>
      <p:sp>
        <p:nvSpPr>
          <p:cNvPr id="162" name="Shape 162"/>
          <p:cNvSpPr txBox="1"/>
          <p:nvPr/>
        </p:nvSpPr>
        <p:spPr>
          <a:xfrm>
            <a:off x="1368646" y="2583587"/>
            <a:ext cx="13896976" cy="5754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Elaboração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lista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mestre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com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todo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o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parque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tecnológico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Identificação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única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equipamento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Manutenção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Preventiva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Calibrações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Manutenção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Corretiva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(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identificação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nova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calibração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);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Qualificação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Instalação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Operação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Desempenho</a:t>
            </a:r>
            <a:endParaRPr dirty="0" smtClean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Alarmes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das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câmaras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refrigeração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devem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ser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testados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cada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3 </a:t>
            </a:r>
            <a:r>
              <a:rPr lang="en-US" sz="2800" b="0" i="0" u="none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meses</a:t>
            </a:r>
            <a:endParaRPr lang="en-US"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indent="-457200">
              <a:buClr>
                <a:schemeClr val="dk1"/>
              </a:buClr>
              <a:buSzPts val="2800"/>
            </a:pPr>
            <a:r>
              <a:rPr lang="pt-BR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-   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Plano de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contingência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lang="en-US" sz="2800" dirty="0" smtClean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Shape 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-107950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DE EQUIPAMENTOS</a:t>
            </a: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671" y="2011680"/>
            <a:ext cx="13911659" cy="7077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25409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hape 1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-107950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Shape 168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VALIDAÇÃO DOS PROCESSOS</a:t>
            </a:r>
            <a:endParaRPr/>
          </a:p>
        </p:txBody>
      </p:sp>
      <p:sp>
        <p:nvSpPr>
          <p:cNvPr id="169" name="Shape 169"/>
          <p:cNvSpPr txBox="1"/>
          <p:nvPr/>
        </p:nvSpPr>
        <p:spPr>
          <a:xfrm>
            <a:off x="936625" y="2555875"/>
            <a:ext cx="7173705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Elaboração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relatório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validação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processos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Ex: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Centrifugação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amostras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testes,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scongelamento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plasma, etc.</a:t>
            </a: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199" y="2078542"/>
            <a:ext cx="5300766" cy="78607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Shape 1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-107950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Shape 175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INSUMOS CRÍTICOS</a:t>
            </a:r>
            <a:endParaRPr/>
          </a:p>
        </p:txBody>
      </p:sp>
      <p:sp>
        <p:nvSpPr>
          <p:cNvPr id="176" name="Shape 176"/>
          <p:cNvSpPr txBox="1"/>
          <p:nvPr/>
        </p:nvSpPr>
        <p:spPr>
          <a:xfrm>
            <a:off x="539060" y="1504427"/>
            <a:ext cx="13896900" cy="55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Elaboração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planilha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controle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insumos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críticos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Conjuntos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diagnostico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imunohematologia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Filtros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Leucorreducao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Equipos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transfusao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Bolsas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Segregar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o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insumo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crítico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ate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sua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inspeção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liberação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Disponibilidade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onforme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validade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Garantir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rastreabilidade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06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➢"/>
            </a:pP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Registro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quebra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/</a:t>
            </a:r>
            <a:r>
              <a:rPr lang="en-US" sz="2800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defeito</a:t>
            </a:r>
            <a:r>
              <a:rPr lang="en-US" sz="2800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3652" y="6082749"/>
            <a:ext cx="10609779" cy="378005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Shape 1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25" y="-107950"/>
            <a:ext cx="16254412" cy="1015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Shape 182"/>
          <p:cNvSpPr txBox="1"/>
          <p:nvPr/>
        </p:nvSpPr>
        <p:spPr>
          <a:xfrm>
            <a:off x="936625" y="323850"/>
            <a:ext cx="11376025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2000"/>
              <a:buFont typeface="Tahoma"/>
              <a:buNone/>
            </a:pPr>
            <a:r>
              <a:rPr lang="en-US" sz="2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GESTÃO DA QUALIDADE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4000"/>
              <a:buFont typeface="Tahoma"/>
              <a:buNone/>
            </a:pPr>
            <a:r>
              <a:rPr lang="en-US" sz="4000" b="1" i="0" u="none">
                <a:solidFill>
                  <a:srgbClr val="00B050"/>
                </a:solidFill>
                <a:latin typeface="Tahoma"/>
                <a:ea typeface="Tahoma"/>
                <a:cs typeface="Tahoma"/>
                <a:sym typeface="Tahoma"/>
              </a:rPr>
              <a:t>DOCUMENTOS</a:t>
            </a:r>
            <a:endParaRPr/>
          </a:p>
        </p:txBody>
      </p:sp>
      <p:sp>
        <p:nvSpPr>
          <p:cNvPr id="183" name="Shape 183"/>
          <p:cNvSpPr txBox="1"/>
          <p:nvPr/>
        </p:nvSpPr>
        <p:spPr>
          <a:xfrm>
            <a:off x="936625" y="2555874"/>
            <a:ext cx="13896976" cy="49183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457200" marR="0" lvl="0" indent="-279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endParaRPr sz="28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➢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Políticas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ações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que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assegurem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a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qualidade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produtos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serviços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Registros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controles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atividades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Registros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conformidades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Ações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preventivas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corretivas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Registro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de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conformidade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com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insumos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(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Farmacovigilância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);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Qualificação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fornecedores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  <a:endParaRPr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Tratamento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das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reclamações</a:t>
            </a:r>
            <a:r>
              <a:rPr lang="en-US" sz="28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b="0" i="0" u="none" dirty="0" err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usuários</a:t>
            </a:r>
            <a:r>
              <a:rPr lang="en-US" sz="2800" b="0" i="0" u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ahoma"/>
              <a:buChar char="-"/>
            </a:pP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Definição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dos </a:t>
            </a:r>
            <a:r>
              <a:rPr lang="en-US" sz="2800" dirty="0" err="1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Indicadores</a:t>
            </a:r>
            <a:r>
              <a:rPr lang="en-US" sz="2800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;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lang="en-US" sz="2800" b="0" i="0" u="none" dirty="0" smtClean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endParaRPr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11275" y="6838122"/>
            <a:ext cx="4434674" cy="2956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Shape 1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6273462" cy="101631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/>
          <p:nvPr/>
        </p:nvSpPr>
        <p:spPr>
          <a:xfrm>
            <a:off x="1920874" y="2397953"/>
            <a:ext cx="12431713" cy="1230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1000" tIns="75500" rIns="151000" bIns="755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Você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se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sentiria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seguro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em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receber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um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hemocomponente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armazenado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,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testado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imunohematologicamente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e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infundido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na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sua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agência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4000" b="1" i="0" u="none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transfusional</a:t>
            </a:r>
            <a:r>
              <a:rPr lang="en-US" sz="4000" b="1" i="0" u="none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???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endParaRPr lang="en-US" sz="4000" b="1" dirty="0">
              <a:solidFill>
                <a:schemeClr val="tx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endParaRPr lang="en-US" sz="4000" b="1" i="0" u="none" dirty="0" smtClean="0">
              <a:solidFill>
                <a:schemeClr val="tx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endParaRPr lang="en-US" sz="4000" b="1" dirty="0">
              <a:solidFill>
                <a:schemeClr val="tx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endParaRPr lang="en-US" sz="4000" b="1" i="0" u="none" dirty="0" smtClean="0">
              <a:solidFill>
                <a:schemeClr val="tx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-US" sz="4000" b="1" dirty="0" err="1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Obrigada</a:t>
            </a:r>
            <a:r>
              <a:rPr lang="en-US" sz="4000" b="1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!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r>
              <a:rPr lang="en-US" sz="4000" b="1" dirty="0" smtClean="0">
                <a:solidFill>
                  <a:schemeClr val="tx1"/>
                </a:solidFill>
                <a:latin typeface="Tahoma"/>
                <a:ea typeface="Tahoma"/>
                <a:cs typeface="Tahoma"/>
                <a:sym typeface="Tahoma"/>
              </a:rPr>
              <a:t>alinerosa@hcpa.edu.br</a:t>
            </a:r>
            <a:endParaRPr lang="en-US" sz="4000" b="1" i="0" u="none" dirty="0" smtClean="0">
              <a:solidFill>
                <a:schemeClr val="tx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Tahoma"/>
              <a:buNone/>
            </a:pP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699</Words>
  <Application>Microsoft Office PowerPoint</Application>
  <PresentationFormat>Personalizar</PresentationFormat>
  <Paragraphs>147</Paragraphs>
  <Slides>17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3" baseType="lpstr">
      <vt:lpstr>Arial</vt:lpstr>
      <vt:lpstr>Tahoma</vt:lpstr>
      <vt:lpstr>Calibri</vt:lpstr>
      <vt:lpstr>Noto Sans Symbols</vt:lpstr>
      <vt:lpstr>Wingdings</vt:lpstr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ses3118304</cp:lastModifiedBy>
  <cp:revision>11</cp:revision>
  <dcterms:modified xsi:type="dcterms:W3CDTF">2019-05-03T18:35:41Z</dcterms:modified>
</cp:coreProperties>
</file>